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8" r:id="rId2"/>
    <p:sldId id="279" r:id="rId3"/>
    <p:sldId id="259" r:id="rId4"/>
    <p:sldId id="270" r:id="rId5"/>
    <p:sldId id="260" r:id="rId6"/>
    <p:sldId id="271" r:id="rId7"/>
    <p:sldId id="280" r:id="rId8"/>
    <p:sldId id="281" r:id="rId9"/>
    <p:sldId id="282" r:id="rId10"/>
    <p:sldId id="256" r:id="rId11"/>
    <p:sldId id="258" r:id="rId12"/>
    <p:sldId id="265" r:id="rId13"/>
    <p:sldId id="284" r:id="rId14"/>
    <p:sldId id="261" r:id="rId15"/>
    <p:sldId id="272" r:id="rId16"/>
    <p:sldId id="285" r:id="rId17"/>
    <p:sldId id="283" r:id="rId18"/>
    <p:sldId id="275" r:id="rId19"/>
    <p:sldId id="262" r:id="rId20"/>
    <p:sldId id="263" r:id="rId21"/>
    <p:sldId id="266" r:id="rId22"/>
    <p:sldId id="267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2"/>
    <p:restoredTop sz="81525"/>
  </p:normalViewPr>
  <p:slideViewPr>
    <p:cSldViewPr snapToGrid="0" snapToObjects="1">
      <p:cViewPr>
        <p:scale>
          <a:sx n="78" d="100"/>
          <a:sy n="78" d="100"/>
        </p:scale>
        <p:origin x="21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D2C84-4986-844D-9D59-BAB1F5F38244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668FA-0893-3B4B-A3E4-DFEA0685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3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 a feed-forward network F to model the conditional distribution</a:t>
            </a:r>
          </a:p>
          <a:p>
            <a:r>
              <a:rPr lang="en-US" dirty="0" smtClean="0"/>
              <a:t>This network basically has two parts, one part is to estimate</a:t>
            </a:r>
            <a:r>
              <a:rPr lang="en-US" baseline="0" dirty="0" smtClean="0"/>
              <a:t> the next frame by warping the current frame i</a:t>
            </a:r>
            <a:r>
              <a:rPr lang="en-US" dirty="0" smtClean="0"/>
              <a:t>f the optical flow between consecutive frames is known</a:t>
            </a:r>
          </a:p>
          <a:p>
            <a:r>
              <a:rPr lang="en-US" dirty="0" smtClean="0"/>
              <a:t>This estimation would be largely correct except for the occluded areas.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naturally, we need another part to estimate the occluded area, which is the hallucinated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value of m will help us </a:t>
            </a:r>
            <a:r>
              <a:rPr lang="en-US" altLang="zh-CN" baseline="0" dirty="0" smtClean="0"/>
              <a:t>to </a:t>
            </a:r>
            <a:r>
              <a:rPr lang="en-US" baseline="0" dirty="0" smtClean="0"/>
              <a:t>leverage the percentage we use for optical flow and hallucination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68FA-0893-3B4B-A3E4-DFEA06856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2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Log: cross entropy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log(q).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real image,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(the true label for real images) equals to 1. For generated images, we reverse the label (i.e. one minus label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 network runs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twice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(one for real , one for fake) before it calculates the final loss while generator runs only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r>
              <a:rPr lang="en-US" dirty="0" smtClean="0"/>
              <a:t>Discriminator wants</a:t>
            </a:r>
            <a:r>
              <a:rPr lang="en-US" baseline="0" dirty="0" smtClean="0"/>
              <a:t> 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 the chance to recognize real images as real and generated images as fake. i.e. the maximum likelihood of the observed data.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generator side, its objective function wants the model to generate images with the highest possible value of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D(x)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fool the discriminator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training, 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fix the generator model’s parameters and perform a single iteration of gradient descent on the discriminator using the real and the generated images.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switch sides.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 the discriminator and train the generator for another single iteration.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train both networks in alternating steps until the generator produces good quality images.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68FA-0893-3B4B-A3E4-DFEA06856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this different structure</a:t>
            </a:r>
          </a:p>
          <a:p>
            <a:endParaRPr lang="en-US" dirty="0" smtClean="0"/>
          </a:p>
          <a:p>
            <a:r>
              <a:rPr lang="en-US" dirty="0" smtClean="0"/>
              <a:t>Discriminator: see real data, to do real data distribution estimation</a:t>
            </a:r>
          </a:p>
          <a:p>
            <a:endParaRPr lang="en-US" dirty="0" smtClean="0"/>
          </a:p>
          <a:p>
            <a:r>
              <a:rPr lang="en-US" dirty="0" smtClean="0"/>
              <a:t>Generator: can</a:t>
            </a:r>
            <a:r>
              <a:rPr lang="en-US" baseline="0" dirty="0" smtClean="0"/>
              <a:t> take anything. Feed x and y to hidden representation to help constrain to certain space.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68FA-0893-3B4B-A3E4-DFEA06856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2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68FA-0893-3B4B-A3E4-DFEA06856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95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68FA-0893-3B4B-A3E4-DFEA06856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Conditional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68FA-0893-3B4B-A3E4-DFEA06856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76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 a feed-forward network F to model the conditional distribution</a:t>
            </a:r>
          </a:p>
          <a:p>
            <a:r>
              <a:rPr lang="en-US" dirty="0" smtClean="0"/>
              <a:t>This network basically has two parts, one part is to estimate</a:t>
            </a:r>
            <a:r>
              <a:rPr lang="en-US" baseline="0" dirty="0" smtClean="0"/>
              <a:t> the next frame by warping the current frame i</a:t>
            </a:r>
            <a:r>
              <a:rPr lang="en-US" dirty="0" smtClean="0"/>
              <a:t>f the optical flow between consecutive frames is known</a:t>
            </a:r>
          </a:p>
          <a:p>
            <a:r>
              <a:rPr lang="en-US" dirty="0" smtClean="0"/>
              <a:t>This estimation would be largely correct except for the occluded areas.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naturally, we need another part to estimate the occluded area, which is the hallucinated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value of m will help us </a:t>
            </a:r>
            <a:r>
              <a:rPr lang="en-US" altLang="zh-CN" baseline="0" dirty="0" smtClean="0"/>
              <a:t>to </a:t>
            </a:r>
            <a:r>
              <a:rPr lang="en-US" baseline="0" dirty="0" smtClean="0"/>
              <a:t>leverage the percentage we use for optical flow and hallucination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68FA-0893-3B4B-A3E4-DFEA06856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7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68FA-0893-3B4B-A3E4-DFEA06856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3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real image, x~ generated frame, s source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68FA-0893-3B4B-A3E4-DFEA068566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2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6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6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7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5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7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8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9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DD11B-91C4-CC4B-8D03-EB7374A20CC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46BC1-4EC2-C146-BFF2-F44490FD7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1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cwang0509.github.io/vid2vid/paper_gifs/cityscapes_comparison.gi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5zlcXTCpQq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0228"/>
            <a:ext cx="9144000" cy="3335791"/>
          </a:xfrm>
        </p:spPr>
        <p:txBody>
          <a:bodyPr>
            <a:normAutofit/>
          </a:bodyPr>
          <a:lstStyle/>
          <a:p>
            <a:r>
              <a:rPr lang="en-US" dirty="0" smtClean="0"/>
              <a:t>09/24 Paper </a:t>
            </a:r>
            <a:r>
              <a:rPr lang="en-US" dirty="0"/>
              <a:t>P</a:t>
            </a:r>
            <a:r>
              <a:rPr lang="en-US" dirty="0" smtClean="0"/>
              <a:t>resentation</a:t>
            </a:r>
            <a:br>
              <a:rPr lang="en-US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18467"/>
            <a:ext cx="9144000" cy="1655762"/>
          </a:xfrm>
        </p:spPr>
        <p:txBody>
          <a:bodyPr/>
          <a:lstStyle/>
          <a:p>
            <a:r>
              <a:rPr lang="en-US" dirty="0" smtClean="0"/>
              <a:t>By Zhenyi Tang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6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0228"/>
            <a:ext cx="9144000" cy="3335791"/>
          </a:xfrm>
        </p:spPr>
        <p:txBody>
          <a:bodyPr>
            <a:normAutofit/>
          </a:bodyPr>
          <a:lstStyle/>
          <a:p>
            <a:r>
              <a:rPr lang="en-US" dirty="0" smtClean="0"/>
              <a:t>Video-to-Video synthesis</a:t>
            </a:r>
            <a:br>
              <a:rPr lang="en-US" dirty="0" smtClean="0"/>
            </a:br>
            <a:r>
              <a:rPr lang="en-US" dirty="0" smtClean="0"/>
              <a:t>paper presentation</a:t>
            </a:r>
            <a:br>
              <a:rPr lang="en-US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Ting-Chun Wang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 , Ming-Yu Liu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 , Jun-Yan Zhu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, Guilin Liu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 , Andrew Tao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 , Jan Kautz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 , Bryan Catanzaro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 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NVIDIA, 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MIT CSAIL </a:t>
            </a:r>
            <a:br>
              <a:rPr lang="en-US" sz="1800" dirty="0" smtClean="0"/>
            </a:br>
            <a:r>
              <a:rPr lang="en-US" sz="1800" dirty="0" smtClean="0"/>
              <a:t>{</a:t>
            </a:r>
            <a:r>
              <a:rPr lang="en-US" sz="1800" dirty="0" err="1" smtClean="0"/>
              <a:t>tingchunw,mingyul,guilinl,atao,jkautz,bcatanzaro</a:t>
            </a:r>
            <a:r>
              <a:rPr lang="en-US" sz="1800" dirty="0" smtClean="0"/>
              <a:t>}@</a:t>
            </a:r>
            <a:r>
              <a:rPr lang="en-US" sz="1800" dirty="0" err="1" smtClean="0"/>
              <a:t>nvidia.com</a:t>
            </a:r>
            <a:r>
              <a:rPr lang="en-US" sz="1800" dirty="0" smtClean="0"/>
              <a:t>, </a:t>
            </a:r>
            <a:br>
              <a:rPr lang="en-US" sz="1800" dirty="0" smtClean="0"/>
            </a:br>
            <a:r>
              <a:rPr lang="en-US" sz="1800" dirty="0" err="1" smtClean="0"/>
              <a:t>junyanz@mit.edu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05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Define the task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earn a mapping function that can convert an input video to an output video</a:t>
            </a:r>
          </a:p>
          <a:p>
            <a:pPr lvl="1"/>
            <a:r>
              <a:rPr lang="en-US" dirty="0" smtClean="0"/>
              <a:t>Other forms:</a:t>
            </a:r>
          </a:p>
          <a:p>
            <a:pPr lvl="2"/>
            <a:r>
              <a:rPr lang="en-US" dirty="0" smtClean="0"/>
              <a:t>future video prediction</a:t>
            </a:r>
          </a:p>
          <a:p>
            <a:pPr lvl="2"/>
            <a:r>
              <a:rPr lang="en-US" dirty="0" smtClean="0"/>
              <a:t>unconditional video synthesis - learns a generator for converting a random vector to a video</a:t>
            </a:r>
            <a:endParaRPr lang="en-US" dirty="0" smtClean="0">
              <a:solidFill>
                <a:srgbClr val="FFC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Why is it useful</a:t>
            </a:r>
          </a:p>
          <a:p>
            <a:pPr lvl="1"/>
            <a:r>
              <a:rPr lang="en-US" dirty="0" smtClean="0"/>
              <a:t>Scientific interest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pplications in computer vision, robotics, and computer graphics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. approximate visual dynamics of the world to train agent in model-based reinforcement learning, with </a:t>
            </a:r>
            <a:r>
              <a:rPr lang="en-US" b="1" dirty="0" smtClean="0"/>
              <a:t>less amount of real experience data</a:t>
            </a:r>
          </a:p>
          <a:p>
            <a:pPr lvl="2"/>
            <a:r>
              <a:rPr lang="en-US" dirty="0" smtClean="0"/>
              <a:t>can generate realistic videos without explicitly specifying scene geometry, materials, lighting, and dynamics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021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pix2pixHD</a:t>
            </a:r>
          </a:p>
          <a:p>
            <a:pPr lvl="1"/>
            <a:r>
              <a:rPr lang="en-US" dirty="0" smtClean="0"/>
              <a:t>state-of-the-art image-to-image translation approach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apply to the video-to-video synthesis task, process input videos frame-by-frame</a:t>
            </a:r>
          </a:p>
          <a:p>
            <a:endParaRPr lang="en-US" dirty="0"/>
          </a:p>
          <a:p>
            <a:r>
              <a:rPr lang="en-US" dirty="0" err="1" smtClean="0"/>
              <a:t>Convst</a:t>
            </a:r>
            <a:endParaRPr lang="en-US" dirty="0" smtClean="0"/>
          </a:p>
          <a:p>
            <a:pPr lvl="1"/>
            <a:r>
              <a:rPr lang="en-US" dirty="0" smtClean="0"/>
              <a:t>built on the coherent video style transfer by replacing the stylization network with pix2pixHD</a:t>
            </a:r>
          </a:p>
          <a:p>
            <a:pPr lvl="1"/>
            <a:r>
              <a:rPr lang="en-US" dirty="0" smtClean="0"/>
              <a:t>key idea: warp high-level deep features using optical flow for achieving temporally coherent outputs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eed in ground truth optical flow is impractical for real applications. In contrast, our model estimates optical flow from source videos</a:t>
            </a: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://tcwang0509.github.io/vid2vid/paper_gifs/cityscapes_comparison.gif</a:t>
            </a:r>
            <a:endParaRPr lang="en-US" dirty="0">
              <a:solidFill>
                <a:srgbClr val="FFC000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599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4" y="365125"/>
            <a:ext cx="12210454" cy="6057900"/>
          </a:xfrm>
        </p:spPr>
      </p:pic>
    </p:spTree>
    <p:extLst>
      <p:ext uri="{BB962C8B-B14F-4D97-AF65-F5344CB8AC3E}">
        <p14:creationId xmlns:p14="http://schemas.microsoft.com/office/powerpoint/2010/main" val="1001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Sequential generator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eed-forward network F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Conditional image discriminator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Conditional video discriminator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/>
              <a:t>Multimodal synthesis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35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Sequential generator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" y="2731294"/>
            <a:ext cx="4051300" cy="1016000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3185160" y="2026920"/>
            <a:ext cx="0" cy="96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436184" y="3539788"/>
            <a:ext cx="0" cy="1006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57368" y="3539788"/>
            <a:ext cx="0" cy="72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35175" y="1694775"/>
            <a:ext cx="229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Generated </a:t>
            </a:r>
            <a:r>
              <a:rPr lang="en-US" i="1" dirty="0" smtClean="0"/>
              <a:t>t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frame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69819" y="4297382"/>
            <a:ext cx="243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Past </a:t>
            </a:r>
            <a:r>
              <a:rPr lang="en-US" i="1" dirty="0" smtClean="0"/>
              <a:t>L</a:t>
            </a:r>
            <a:r>
              <a:rPr lang="en-US" dirty="0" smtClean="0"/>
              <a:t> generated frame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40785" y="4666714"/>
            <a:ext cx="2299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source frame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t</a:t>
            </a:r>
            <a:r>
              <a:rPr lang="en-US" dirty="0"/>
              <a:t> + past </a:t>
            </a:r>
            <a:r>
              <a:rPr lang="en-US" i="1" dirty="0"/>
              <a:t>L</a:t>
            </a:r>
            <a:r>
              <a:rPr lang="en-US" dirty="0"/>
              <a:t> source frames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74" y="5319080"/>
            <a:ext cx="369496" cy="2709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46191" y="2064107"/>
            <a:ext cx="46076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Markov assumption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Video frames can be generated sequentially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Generation of t-</a:t>
            </a:r>
            <a:r>
              <a:rPr lang="en-US" dirty="0" err="1" smtClean="0"/>
              <a:t>th</a:t>
            </a:r>
            <a:r>
              <a:rPr lang="en-US" dirty="0" smtClean="0"/>
              <a:t> frame only depends on</a:t>
            </a:r>
          </a:p>
          <a:p>
            <a:pPr lvl="1"/>
            <a:r>
              <a:rPr lang="en-US" dirty="0" smtClean="0"/>
              <a:t>1) current source frame </a:t>
            </a:r>
          </a:p>
          <a:p>
            <a:pPr lvl="1"/>
            <a:r>
              <a:rPr lang="en-US" dirty="0" smtClean="0"/>
              <a:t>2) past </a:t>
            </a:r>
            <a:r>
              <a:rPr lang="en-US" i="1" dirty="0" smtClean="0"/>
              <a:t>L </a:t>
            </a:r>
            <a:r>
              <a:rPr lang="en-US" dirty="0" smtClean="0"/>
              <a:t>source frames </a:t>
            </a:r>
          </a:p>
          <a:p>
            <a:pPr lvl="1"/>
            <a:r>
              <a:rPr lang="en-US" dirty="0" smtClean="0"/>
              <a:t>3) past </a:t>
            </a:r>
            <a:r>
              <a:rPr lang="en-US" i="1" dirty="0" smtClean="0"/>
              <a:t>L </a:t>
            </a:r>
            <a:r>
              <a:rPr lang="en-US" dirty="0" smtClean="0"/>
              <a:t>generated frames</a:t>
            </a:r>
          </a:p>
          <a:p>
            <a:pPr lvl="1"/>
            <a:endParaRPr lang="en-US" dirty="0" smtClean="0"/>
          </a:p>
          <a:p>
            <a:r>
              <a:rPr lang="en-US" dirty="0"/>
              <a:t>*</a:t>
            </a:r>
            <a:r>
              <a:rPr lang="en-US" dirty="0" smtClean="0"/>
              <a:t>In </a:t>
            </a:r>
            <a:r>
              <a:rPr lang="en-US" dirty="0"/>
              <a:t>experiments, </a:t>
            </a:r>
            <a:r>
              <a:rPr lang="en-US" i="1" dirty="0"/>
              <a:t>L</a:t>
            </a:r>
            <a:r>
              <a:rPr lang="en-US" dirty="0"/>
              <a:t>=2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6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Feed-forward network F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4"/>
          <a:stretch/>
        </p:blipFill>
        <p:spPr>
          <a:xfrm>
            <a:off x="1771650" y="3582194"/>
            <a:ext cx="8606790" cy="838200"/>
          </a:xfrm>
        </p:spPr>
      </p:pic>
      <p:cxnSp>
        <p:nvCxnSpPr>
          <p:cNvPr id="5" name="Straight Arrow Connector 4"/>
          <p:cNvCxnSpPr/>
          <p:nvPr/>
        </p:nvCxnSpPr>
        <p:spPr>
          <a:xfrm>
            <a:off x="5013960" y="3413760"/>
            <a:ext cx="0" cy="40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63975" y="3013007"/>
            <a:ext cx="229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of all ones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468208" y="4226382"/>
            <a:ext cx="0" cy="19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50314" y="4444988"/>
            <a:ext cx="183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Element-wise product operator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91200" y="2880360"/>
            <a:ext cx="0" cy="942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0" y="2462208"/>
            <a:ext cx="2120900" cy="342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04" y="5091319"/>
            <a:ext cx="2057400" cy="469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0"/>
          <a:stretch/>
        </p:blipFill>
        <p:spPr>
          <a:xfrm>
            <a:off x="6192299" y="5284470"/>
            <a:ext cx="2387600" cy="32509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7309899" y="4259429"/>
            <a:ext cx="0" cy="998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0159779" y="4226382"/>
            <a:ext cx="0" cy="86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93431" y="1538878"/>
            <a:ext cx="296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Occlusion mask with continuous values [0,1]</a:t>
            </a:r>
          </a:p>
          <a:p>
            <a:r>
              <a:rPr lang="en-US" i="1" dirty="0" smtClean="0"/>
              <a:t>M</a:t>
            </a:r>
            <a:r>
              <a:rPr lang="en-US" dirty="0" smtClean="0"/>
              <a:t>: mask prediction network</a:t>
            </a:r>
            <a:endParaRPr lang="en-US" i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9191404" y="5577578"/>
            <a:ext cx="2299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Hallucinated image, synthesized by </a:t>
            </a:r>
            <a:r>
              <a:rPr lang="en-US" i="1" dirty="0" smtClean="0"/>
              <a:t>H</a:t>
            </a:r>
          </a:p>
          <a:p>
            <a:r>
              <a:rPr lang="en-US" i="1" dirty="0" smtClean="0"/>
              <a:t>H</a:t>
            </a:r>
            <a:r>
              <a:rPr lang="en-US" dirty="0" smtClean="0"/>
              <a:t>: generator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6163944" y="5669911"/>
            <a:ext cx="2705735" cy="923330"/>
            <a:chOff x="6163944" y="5669911"/>
            <a:chExt cx="2705735" cy="923330"/>
          </a:xfrm>
        </p:grpSpPr>
        <p:sp>
          <p:nvSpPr>
            <p:cNvPr id="32" name="TextBox 31"/>
            <p:cNvSpPr txBox="1"/>
            <p:nvPr/>
          </p:nvSpPr>
          <p:spPr>
            <a:xfrm>
              <a:off x="6163944" y="5669911"/>
              <a:ext cx="27057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Estimated optical flow from         to </a:t>
              </a:r>
            </a:p>
            <a:p>
              <a:r>
                <a:rPr lang="en-US" i="1" dirty="0" smtClean="0"/>
                <a:t>W</a:t>
              </a:r>
              <a:r>
                <a:rPr lang="en-US" dirty="0" smtClean="0"/>
                <a:t>: optical flow network</a:t>
              </a:r>
              <a:endParaRPr lang="en-US" i="1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349" y="6008615"/>
              <a:ext cx="431800" cy="2413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674" y="6037684"/>
              <a:ext cx="203200" cy="228600"/>
            </a:xfrm>
            <a:prstGeom prst="rect">
              <a:avLst/>
            </a:prstGeom>
          </p:spPr>
        </p:pic>
      </p:grpSp>
      <p:cxnSp>
        <p:nvCxnSpPr>
          <p:cNvPr id="35" name="Straight Arrow Connector 34"/>
          <p:cNvCxnSpPr/>
          <p:nvPr/>
        </p:nvCxnSpPr>
        <p:spPr>
          <a:xfrm>
            <a:off x="2087880" y="3413760"/>
            <a:ext cx="0" cy="40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38531" y="3073214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Feed-forward network </a:t>
            </a:r>
            <a:r>
              <a:rPr lang="en-US" i="1" smtClean="0"/>
              <a:t>F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599874" y="3257880"/>
            <a:ext cx="0" cy="28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419201" y="2906579"/>
            <a:ext cx="2361345" cy="383792"/>
            <a:chOff x="7386099" y="2233532"/>
            <a:chExt cx="2361345" cy="383792"/>
          </a:xfrm>
        </p:grpSpPr>
        <p:grpSp>
          <p:nvGrpSpPr>
            <p:cNvPr id="43" name="Group 42"/>
            <p:cNvGrpSpPr/>
            <p:nvPr/>
          </p:nvGrpSpPr>
          <p:grpSpPr>
            <a:xfrm>
              <a:off x="7386099" y="2233532"/>
              <a:ext cx="2299970" cy="369332"/>
              <a:chOff x="7386099" y="2233532"/>
              <a:chExt cx="2299970" cy="36933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386099" y="2233532"/>
                <a:ext cx="2299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Warp         based on</a:t>
                </a:r>
                <a:endParaRPr lang="en-US" dirty="0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4908" y="2307918"/>
                <a:ext cx="431800" cy="241300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0244" y="2287124"/>
              <a:ext cx="457200" cy="330200"/>
            </a:xfrm>
            <a:prstGeom prst="rect">
              <a:avLst/>
            </a:prstGeom>
          </p:spPr>
        </p:pic>
      </p:grpSp>
      <p:sp>
        <p:nvSpPr>
          <p:cNvPr id="41" name="Left Brace 40"/>
          <p:cNvSpPr/>
          <p:nvPr/>
        </p:nvSpPr>
        <p:spPr>
          <a:xfrm rot="5400000">
            <a:off x="7519689" y="2773866"/>
            <a:ext cx="198910" cy="1860550"/>
          </a:xfrm>
          <a:prstGeom prst="leftBrace">
            <a:avLst>
              <a:gd name="adj1" fmla="val 8333"/>
              <a:gd name="adj2" fmla="val 506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8700950" y="275509"/>
            <a:ext cx="3289949" cy="1477328"/>
            <a:chOff x="8700950" y="275509"/>
            <a:chExt cx="3289949" cy="1477328"/>
          </a:xfrm>
        </p:grpSpPr>
        <p:sp>
          <p:nvSpPr>
            <p:cNvPr id="46" name="TextBox 45"/>
            <p:cNvSpPr txBox="1"/>
            <p:nvPr/>
          </p:nvSpPr>
          <p:spPr>
            <a:xfrm>
              <a:off x="8700950" y="275509"/>
              <a:ext cx="32899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     Occlusion mask </a:t>
              </a:r>
              <a:endParaRPr lang="en-US" dirty="0"/>
            </a:p>
            <a:p>
              <a:pPr lvl="1"/>
              <a:r>
                <a:rPr lang="en-US" dirty="0" smtClean="0"/>
                <a:t>soft instead of binary</a:t>
              </a:r>
              <a:r>
                <a:rPr lang="en-US" dirty="0"/>
                <a:t>: better handle the “zoom in” </a:t>
              </a:r>
              <a:r>
                <a:rPr lang="en-US" dirty="0" smtClean="0"/>
                <a:t>scenario. </a:t>
              </a:r>
              <a:r>
                <a:rPr lang="en-US" dirty="0" err="1" smtClean="0"/>
                <a:t>Eg</a:t>
              </a:r>
              <a:r>
                <a:rPr lang="en-US" dirty="0" smtClean="0"/>
                <a:t>: blurry if only use warped images 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" t="14830" r="12130" b="8807"/>
            <a:stretch/>
          </p:blipFill>
          <p:spPr>
            <a:xfrm>
              <a:off x="9025448" y="360278"/>
              <a:ext cx="274320" cy="213360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-19308" y="4560042"/>
            <a:ext cx="572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Optical flow: pattern of apparent motion of objects, surfaces, and edges in a visual scene caused by the relative motion between an observer and a scene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1" y="5478733"/>
            <a:ext cx="4147457" cy="13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6" grpId="0"/>
      <p:bldP spid="31" grpId="0"/>
      <p:bldP spid="36" grpId="0"/>
      <p:bldP spid="41" grpId="0" animBg="1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Conditional discriminator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4375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Conditional image discriminator D</a:t>
            </a:r>
            <a:r>
              <a:rPr 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</a:p>
          <a:p>
            <a:pPr lvl="1"/>
            <a:r>
              <a:rPr lang="en-US" dirty="0"/>
              <a:t>purpose of </a:t>
            </a:r>
            <a:r>
              <a:rPr lang="en-US" dirty="0" smtClean="0"/>
              <a:t>D</a:t>
            </a:r>
            <a:r>
              <a:rPr lang="en-US" baseline="-25000" dirty="0"/>
              <a:t>I</a:t>
            </a:r>
            <a:r>
              <a:rPr lang="en-US" dirty="0" smtClean="0"/>
              <a:t> </a:t>
            </a:r>
            <a:r>
              <a:rPr lang="en-US" dirty="0"/>
              <a:t>is to ensure that each output frame resembles a </a:t>
            </a:r>
            <a:r>
              <a:rPr lang="en-US" b="1" dirty="0"/>
              <a:t>real</a:t>
            </a:r>
            <a:r>
              <a:rPr lang="en-US" dirty="0"/>
              <a:t> image given the same </a:t>
            </a:r>
            <a:r>
              <a:rPr lang="en-US" b="1" dirty="0"/>
              <a:t>source </a:t>
            </a:r>
            <a:r>
              <a:rPr lang="en-US" b="1" dirty="0" smtClean="0"/>
              <a:t>image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. Output 1 for a true pair</a:t>
            </a:r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Output 0 for a fake pair</a:t>
            </a:r>
          </a:p>
          <a:p>
            <a:pPr marL="914400" lvl="2" indent="0"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aseline="-25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53940" y="3066893"/>
            <a:ext cx="708660" cy="621187"/>
            <a:chOff x="4853940" y="3066893"/>
            <a:chExt cx="708660" cy="6211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100" y="3066893"/>
              <a:ext cx="698500" cy="2774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940" y="3419634"/>
              <a:ext cx="638716" cy="26844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38200" y="4066113"/>
            <a:ext cx="10515600" cy="2096671"/>
            <a:chOff x="838200" y="4066113"/>
            <a:chExt cx="10515600" cy="20966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100" y="5625790"/>
              <a:ext cx="1091570" cy="28338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823" y="5266849"/>
              <a:ext cx="1133554" cy="325372"/>
            </a:xfrm>
            <a:prstGeom prst="rect">
              <a:avLst/>
            </a:prstGeom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838200" y="4066113"/>
              <a:ext cx="10515600" cy="209667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Conditional video discriminator </a:t>
              </a:r>
              <a:r>
                <a:rPr lang="en-US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</a:t>
              </a:r>
              <a:r>
                <a:rPr lang="en-US" baseline="-250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v</a:t>
              </a:r>
              <a:endParaRPr 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lvl="1"/>
              <a:r>
                <a:rPr lang="en-US" dirty="0" smtClean="0"/>
                <a:t>purpose of </a:t>
              </a:r>
              <a:r>
                <a:rPr lang="en-US" dirty="0" err="1" smtClean="0"/>
                <a:t>D</a:t>
              </a:r>
              <a:r>
                <a:rPr lang="en-US" baseline="-25000" dirty="0" err="1" smtClean="0"/>
                <a:t>v</a:t>
              </a:r>
              <a:r>
                <a:rPr lang="en-US" dirty="0" smtClean="0"/>
                <a:t> is to ensure that consecutive output frames resemble the </a:t>
              </a:r>
              <a:r>
                <a:rPr lang="en-US" b="1" dirty="0" smtClean="0"/>
                <a:t>temporal dynamics </a:t>
              </a:r>
              <a:r>
                <a:rPr lang="en-US" dirty="0" smtClean="0"/>
                <a:t>of a real video given the same </a:t>
              </a:r>
              <a:r>
                <a:rPr lang="en-US" b="1" dirty="0" smtClean="0"/>
                <a:t>optical flow </a:t>
              </a:r>
            </a:p>
            <a:p>
              <a:pPr lvl="2"/>
              <a:r>
                <a:rPr lang="en-US" dirty="0" err="1" smtClean="0"/>
                <a:t>Eg</a:t>
              </a:r>
              <a:r>
                <a:rPr lang="en-US" dirty="0" smtClean="0"/>
                <a:t>. Output 1 for a true pair</a:t>
              </a:r>
            </a:p>
            <a:p>
              <a:pPr marL="914400" lvl="2" indent="0">
                <a:buFont typeface="Arial"/>
                <a:buNone/>
              </a:pPr>
              <a:r>
                <a:rPr lang="en-US" dirty="0" smtClean="0"/>
                <a:t>          Output 0 for a fake pair</a:t>
              </a:r>
            </a:p>
            <a:p>
              <a:endParaRPr 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506662"/>
            <a:ext cx="10515600" cy="4351338"/>
          </a:xfrm>
        </p:spPr>
        <p:txBody>
          <a:bodyPr/>
          <a:lstStyle/>
          <a:p>
            <a:r>
              <a:rPr lang="en-US" i="1" dirty="0" smtClean="0"/>
              <a:t>L</a:t>
            </a:r>
            <a:r>
              <a:rPr lang="en-US" i="1" baseline="-25000" dirty="0" smtClean="0"/>
              <a:t>I</a:t>
            </a:r>
            <a:r>
              <a:rPr lang="en-US" dirty="0" smtClean="0"/>
              <a:t>: image-conditional GAN loss </a:t>
            </a:r>
          </a:p>
          <a:p>
            <a:endParaRPr lang="en-US" dirty="0"/>
          </a:p>
          <a:p>
            <a:endParaRPr lang="en-US" i="1" dirty="0" smtClean="0"/>
          </a:p>
          <a:p>
            <a:r>
              <a:rPr lang="en-US" i="1" dirty="0" err="1" smtClean="0"/>
              <a:t>L</a:t>
            </a:r>
            <a:r>
              <a:rPr lang="en-US" i="1" baseline="-25000" dirty="0" err="1" smtClean="0"/>
              <a:t>v</a:t>
            </a:r>
            <a:r>
              <a:rPr lang="en-US" dirty="0" smtClean="0"/>
              <a:t>: video GAN loss L</a:t>
            </a:r>
          </a:p>
          <a:p>
            <a:endParaRPr lang="en-US" dirty="0"/>
          </a:p>
          <a:p>
            <a:endParaRPr lang="en-US" i="1" dirty="0" smtClean="0"/>
          </a:p>
          <a:p>
            <a:r>
              <a:rPr lang="en-US" i="1" dirty="0" err="1" smtClean="0"/>
              <a:t>L</a:t>
            </a:r>
            <a:r>
              <a:rPr lang="en-US" i="1" baseline="-25000" dirty="0" err="1" smtClean="0"/>
              <a:t>w</a:t>
            </a:r>
            <a:r>
              <a:rPr lang="en-US" dirty="0" smtClean="0"/>
              <a:t>: flow loss L</a:t>
            </a:r>
            <a:r>
              <a:rPr lang="en-US" baseline="-25000" dirty="0" smtClean="0"/>
              <a:t>W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 b="6661"/>
          <a:stretch/>
        </p:blipFill>
        <p:spPr>
          <a:xfrm>
            <a:off x="2213946" y="1590312"/>
            <a:ext cx="7217488" cy="6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07770"/>
            <a:ext cx="72898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748264"/>
            <a:ext cx="1054100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3"/>
          <a:stretch/>
        </p:blipFill>
        <p:spPr>
          <a:xfrm>
            <a:off x="3035299" y="5978846"/>
            <a:ext cx="6121400" cy="891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6714" y="353171"/>
            <a:ext cx="229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228087" y="2389621"/>
            <a:ext cx="3488391" cy="1148968"/>
            <a:chOff x="8228087" y="2389621"/>
            <a:chExt cx="3488391" cy="1148968"/>
          </a:xfrm>
        </p:grpSpPr>
        <p:grpSp>
          <p:nvGrpSpPr>
            <p:cNvPr id="14" name="Group 13"/>
            <p:cNvGrpSpPr/>
            <p:nvPr/>
          </p:nvGrpSpPr>
          <p:grpSpPr>
            <a:xfrm>
              <a:off x="8228087" y="2389621"/>
              <a:ext cx="3488391" cy="1148968"/>
              <a:chOff x="8176894" y="126293"/>
              <a:chExt cx="3488391" cy="114896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4" t="4307" r="-532" b="2790"/>
              <a:stretch/>
            </p:blipFill>
            <p:spPr>
              <a:xfrm>
                <a:off x="8220074" y="1000319"/>
                <a:ext cx="1971419" cy="27494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176894" y="126293"/>
                <a:ext cx="348839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    Random sampling operator</a:t>
                </a:r>
              </a:p>
              <a:p>
                <a:r>
                  <a:rPr lang="en-US" dirty="0" smtClean="0"/>
                  <a:t>randomly </a:t>
                </a:r>
                <a:r>
                  <a:rPr lang="en-US" dirty="0"/>
                  <a:t>samples a pair of images </a:t>
                </a:r>
                <a:endParaRPr lang="en-US" dirty="0" smtClean="0"/>
              </a:p>
              <a:p>
                <a:r>
                  <a:rPr lang="en-US" dirty="0" smtClean="0"/>
                  <a:t>from</a:t>
                </a:r>
                <a:endParaRPr lang="en-US" dirty="0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0074" y="195788"/>
                <a:ext cx="279400" cy="254000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845" y="2992639"/>
              <a:ext cx="715818" cy="27709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8193564" y="3684814"/>
            <a:ext cx="3990772" cy="991546"/>
            <a:chOff x="8193564" y="3684814"/>
            <a:chExt cx="3990772" cy="99154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773" y="3762335"/>
              <a:ext cx="279400" cy="279400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8193564" y="3684814"/>
              <a:ext cx="3990772" cy="991546"/>
              <a:chOff x="8214008" y="3719472"/>
              <a:chExt cx="3990772" cy="991546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8214008" y="3719472"/>
                <a:ext cx="3990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    Random sampling operator</a:t>
                </a:r>
              </a:p>
              <a:p>
                <a:r>
                  <a:rPr lang="en-US" dirty="0" smtClean="0"/>
                  <a:t>randomly retrieves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consecutive frames</a:t>
                </a:r>
                <a:endParaRPr 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4773" y="4380818"/>
                <a:ext cx="2006600" cy="3302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077"/>
              <a:stretch/>
            </p:blipFill>
            <p:spPr>
              <a:xfrm>
                <a:off x="10166979" y="4380818"/>
                <a:ext cx="1930400" cy="301490"/>
              </a:xfrm>
              <a:prstGeom prst="rect">
                <a:avLst/>
              </a:prstGeom>
            </p:spPr>
          </p:pic>
        </p:grp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 r="6632"/>
          <a:stretch/>
        </p:blipFill>
        <p:spPr>
          <a:xfrm>
            <a:off x="4340889" y="6490"/>
            <a:ext cx="7843447" cy="6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0228"/>
            <a:ext cx="9144000" cy="3335791"/>
          </a:xfrm>
        </p:spPr>
        <p:txBody>
          <a:bodyPr>
            <a:normAutofit/>
          </a:bodyPr>
          <a:lstStyle/>
          <a:p>
            <a:r>
              <a:rPr lang="en-US" dirty="0"/>
              <a:t>Conditional Generative Adversarial Nets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/>
              <a:t> Mehdi Mirza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err="1" smtClean="0"/>
              <a:t>mirzamom@iro.umontreal.ca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Simon </a:t>
            </a:r>
            <a:r>
              <a:rPr lang="en-US" sz="1800" dirty="0" err="1"/>
              <a:t>Osindero</a:t>
            </a:r>
            <a:r>
              <a:rPr lang="en-US" sz="1800" dirty="0"/>
              <a:t>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err="1" smtClean="0"/>
              <a:t>osindero@yahoo-inc.com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38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Foreground-background prior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89" y="1854770"/>
            <a:ext cx="3593822" cy="664907"/>
          </a:xfrm>
        </p:spPr>
        <p:txBody>
          <a:bodyPr/>
          <a:lstStyle/>
          <a:p>
            <a:r>
              <a:rPr lang="en-US" dirty="0"/>
              <a:t>Foreground model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11" y="1825625"/>
            <a:ext cx="609600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0" y="2872919"/>
            <a:ext cx="6731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471"/>
          <a:stretch/>
        </p:blipFill>
        <p:spPr>
          <a:xfrm>
            <a:off x="999326" y="2320925"/>
            <a:ext cx="1320800" cy="402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1"/>
          <a:stretch/>
        </p:blipFill>
        <p:spPr>
          <a:xfrm>
            <a:off x="1218164" y="3277637"/>
            <a:ext cx="1968500" cy="417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60988"/>
            <a:ext cx="10414000" cy="6350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37" y="4336732"/>
            <a:ext cx="6461125" cy="626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43037" y="2938335"/>
            <a:ext cx="7060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motion can be modeled as a global transformation in </a:t>
            </a:r>
            <a:r>
              <a:rPr lang="en-US" dirty="0" smtClean="0"/>
              <a:t>general</a:t>
            </a:r>
          </a:p>
          <a:p>
            <a:r>
              <a:rPr lang="en-US" dirty="0"/>
              <a:t>	</a:t>
            </a:r>
            <a:r>
              <a:rPr lang="en-US" dirty="0" smtClean="0"/>
              <a:t>where </a:t>
            </a:r>
            <a:r>
              <a:rPr lang="en-US" dirty="0"/>
              <a:t>optical flow can be estimated quite accurately</a:t>
            </a:r>
            <a:r>
              <a:rPr lang="en-US" dirty="0" smtClean="0"/>
              <a:t>.</a:t>
            </a:r>
          </a:p>
          <a:p>
            <a:pPr marL="285750" indent="-285750">
              <a:buFont typeface="Symbol" charset="2"/>
              <a:buChar char="Þ"/>
            </a:pPr>
            <a:r>
              <a:rPr lang="en-US" dirty="0" smtClean="0"/>
              <a:t>background </a:t>
            </a:r>
            <a:r>
              <a:rPr lang="en-US" dirty="0"/>
              <a:t>region can be generated accurately via </a:t>
            </a:r>
            <a:r>
              <a:rPr lang="en-US" dirty="0" smtClean="0"/>
              <a:t>warping</a:t>
            </a:r>
          </a:p>
          <a:p>
            <a:pPr marL="285750" indent="-285750">
              <a:buFont typeface="Symbol" charset="2"/>
              <a:buChar char="Þ"/>
            </a:pPr>
            <a:r>
              <a:rPr lang="en-US" dirty="0"/>
              <a:t>o</a:t>
            </a:r>
            <a:r>
              <a:rPr lang="en-US" dirty="0" smtClean="0"/>
              <a:t>nly needs </a:t>
            </a:r>
            <a:r>
              <a:rPr lang="en-US" dirty="0"/>
              <a:t>to synthesize the occluded </a:t>
            </a:r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43037" y="1393527"/>
            <a:ext cx="6309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foreground object often has a large </a:t>
            </a:r>
            <a:r>
              <a:rPr lang="en-US" dirty="0" smtClean="0"/>
              <a:t>motion</a:t>
            </a:r>
          </a:p>
          <a:p>
            <a:r>
              <a:rPr lang="en-US" dirty="0" smtClean="0"/>
              <a:t> </a:t>
            </a:r>
            <a:r>
              <a:rPr lang="en-US" dirty="0"/>
              <a:t>	 </a:t>
            </a:r>
            <a:r>
              <a:rPr lang="en-US" dirty="0" smtClean="0"/>
              <a:t>           &amp; only </a:t>
            </a:r>
            <a:r>
              <a:rPr lang="en-US" dirty="0"/>
              <a:t>occupies a small portion of the </a:t>
            </a:r>
            <a:r>
              <a:rPr lang="en-US" dirty="0" smtClean="0"/>
              <a:t>image</a:t>
            </a:r>
          </a:p>
          <a:p>
            <a:pPr marL="285750" indent="-285750">
              <a:buFont typeface="Symbol" charset="2"/>
              <a:buChar char="Þ"/>
            </a:pPr>
            <a:r>
              <a:rPr lang="en-US" dirty="0" smtClean="0"/>
              <a:t>optical </a:t>
            </a:r>
            <a:r>
              <a:rPr lang="en-US" dirty="0"/>
              <a:t>flow estimation </a:t>
            </a:r>
            <a:r>
              <a:rPr lang="en-US" dirty="0" smtClean="0"/>
              <a:t>difficult</a:t>
            </a:r>
          </a:p>
          <a:p>
            <a:pPr marL="285750" indent="-285750">
              <a:buFont typeface="Symbol" charset="2"/>
              <a:buChar char="Þ"/>
            </a:pPr>
            <a:r>
              <a:rPr lang="en-US" dirty="0"/>
              <a:t>has to synthesize most of the foreground content from </a:t>
            </a:r>
            <a:r>
              <a:rPr lang="en-US" dirty="0" smtClean="0"/>
              <a:t>scratch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5981334" y="4873469"/>
            <a:ext cx="229330" cy="462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91389" y="2845723"/>
            <a:ext cx="3773068" cy="1140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Background model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2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14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to video synthesis</a:t>
            </a:r>
          </a:p>
          <a:p>
            <a:r>
              <a:rPr lang="en-US" dirty="0" smtClean="0"/>
              <a:t>Multimodal results</a:t>
            </a:r>
          </a:p>
          <a:p>
            <a:r>
              <a:rPr lang="en-US" dirty="0" smtClean="0"/>
              <a:t>Semantic manipulation</a:t>
            </a:r>
          </a:p>
          <a:p>
            <a:r>
              <a:rPr lang="en-US" dirty="0" smtClean="0"/>
              <a:t>Sketch-to-video synthesis for face swapping</a:t>
            </a:r>
          </a:p>
          <a:p>
            <a:r>
              <a:rPr lang="en-US" dirty="0" smtClean="0"/>
              <a:t>Pose-to-video synthesis for human motion transfer</a:t>
            </a:r>
          </a:p>
          <a:p>
            <a:r>
              <a:rPr lang="en-US" dirty="0" smtClean="0"/>
              <a:t>Future video prediction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https://youtu.be/5zlcXTCpQqM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Fail situation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ynthesize turning cars (insufficient information in label maps)</a:t>
            </a:r>
          </a:p>
          <a:p>
            <a:pPr lvl="2"/>
            <a:r>
              <a:rPr lang="en-US" dirty="0" smtClean="0"/>
              <a:t>Improve: add additional 3D cues, such as depth maps</a:t>
            </a:r>
          </a:p>
          <a:p>
            <a:pPr lvl="2"/>
            <a:endParaRPr lang="en-US" dirty="0"/>
          </a:p>
          <a:p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Does not guarantee object has a consistent appearance across the whole video, </a:t>
            </a:r>
            <a:r>
              <a:rPr lang="en-US" dirty="0" err="1" smtClean="0"/>
              <a:t>eg</a:t>
            </a:r>
            <a:r>
              <a:rPr lang="en-US" dirty="0"/>
              <a:t>.</a:t>
            </a:r>
            <a:r>
              <a:rPr lang="en-US" dirty="0" smtClean="0"/>
              <a:t> Car change color gradually</a:t>
            </a:r>
          </a:p>
          <a:p>
            <a:pPr lvl="2"/>
            <a:r>
              <a:rPr lang="en-US" dirty="0" smtClean="0"/>
              <a:t>Improve: use object tracking information is used</a:t>
            </a:r>
          </a:p>
          <a:p>
            <a:pPr lvl="1"/>
            <a:endParaRPr lang="en-US" dirty="0"/>
          </a:p>
          <a:p>
            <a:r>
              <a:rPr lang="en-US" dirty="0" smtClean="0"/>
              <a:t>Artifact</a:t>
            </a:r>
          </a:p>
          <a:p>
            <a:pPr lvl="1"/>
            <a:r>
              <a:rPr lang="en-US" dirty="0" smtClean="0"/>
              <a:t>When perform semantic manipulations such as turning trees into buildings</a:t>
            </a:r>
          </a:p>
          <a:p>
            <a:pPr lvl="2"/>
            <a:r>
              <a:rPr lang="en-US" dirty="0" smtClean="0"/>
              <a:t>Improve: train model with coarser semantic labels, as the trained model would be less sensitive to label shapes</a:t>
            </a:r>
          </a:p>
        </p:txBody>
      </p:sp>
    </p:spTree>
    <p:extLst>
      <p:ext uri="{BB962C8B-B14F-4D97-AF65-F5344CB8AC3E}">
        <p14:creationId xmlns:p14="http://schemas.microsoft.com/office/powerpoint/2010/main" val="14745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generate </a:t>
            </a:r>
            <a:r>
              <a:rPr lang="en-US" dirty="0"/>
              <a:t>realistic examples across a range of problem </a:t>
            </a:r>
            <a:r>
              <a:rPr lang="en-US" dirty="0" smtClean="0"/>
              <a:t>domains</a:t>
            </a:r>
          </a:p>
          <a:p>
            <a:pPr lvl="1"/>
            <a:r>
              <a:rPr lang="en-US" dirty="0"/>
              <a:t>image-to-image </a:t>
            </a:r>
            <a:r>
              <a:rPr lang="en-US" dirty="0" smtClean="0"/>
              <a:t>translation</a:t>
            </a:r>
          </a:p>
          <a:p>
            <a:pPr lvl="2"/>
            <a:r>
              <a:rPr lang="en-US" dirty="0" smtClean="0"/>
              <a:t>translating </a:t>
            </a:r>
            <a:r>
              <a:rPr lang="en-US" dirty="0"/>
              <a:t>photos of summer to </a:t>
            </a:r>
            <a:r>
              <a:rPr lang="en-US" dirty="0" smtClean="0"/>
              <a:t>winter</a:t>
            </a:r>
          </a:p>
          <a:p>
            <a:pPr lvl="2"/>
            <a:r>
              <a:rPr lang="en-US" dirty="0" smtClean="0"/>
              <a:t>generate </a:t>
            </a:r>
            <a:r>
              <a:rPr lang="en-US" dirty="0"/>
              <a:t>photorealistic photos of </a:t>
            </a:r>
            <a:r>
              <a:rPr lang="en-US" dirty="0" smtClean="0"/>
              <a:t>objects</a:t>
            </a:r>
            <a:r>
              <a:rPr lang="en-US" dirty="0"/>
              <a:t> that even humans cannot tell are fake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77" y="4238861"/>
            <a:ext cx="6458339" cy="1876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1" y="3415799"/>
            <a:ext cx="3592546" cy="352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862"/>
            <a:ext cx="4236098" cy="50166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r="6380"/>
          <a:stretch/>
        </p:blipFill>
        <p:spPr>
          <a:xfrm>
            <a:off x="4236098" y="3658951"/>
            <a:ext cx="6700935" cy="2112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 r="6632"/>
          <a:stretch/>
        </p:blipFill>
        <p:spPr>
          <a:xfrm>
            <a:off x="4236098" y="5869329"/>
            <a:ext cx="7843447" cy="639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5"/>
          <a:stretch/>
        </p:blipFill>
        <p:spPr>
          <a:xfrm>
            <a:off x="2191221" y="1537451"/>
            <a:ext cx="5395344" cy="1819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59"/>
          <a:stretch/>
        </p:blipFill>
        <p:spPr>
          <a:xfrm>
            <a:off x="7586565" y="1640887"/>
            <a:ext cx="4359317" cy="12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0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generative adversarial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Unconditional VS. conditional</a:t>
            </a:r>
            <a:endParaRPr lang="en-US" dirty="0"/>
          </a:p>
          <a:p>
            <a:pPr lvl="1"/>
            <a:r>
              <a:rPr lang="en-US" dirty="0" smtClean="0"/>
              <a:t>Unconditioned generative model: no control on modes of the data being generated</a:t>
            </a:r>
          </a:p>
          <a:p>
            <a:pPr lvl="1"/>
            <a:r>
              <a:rPr lang="en-US" dirty="0" smtClean="0"/>
              <a:t>Conditional</a:t>
            </a:r>
          </a:p>
          <a:p>
            <a:pPr lvl="2"/>
            <a:r>
              <a:rPr lang="en-US" dirty="0" smtClean="0"/>
              <a:t>Avoid mode collapse problem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an direct the data generation process</a:t>
            </a:r>
          </a:p>
          <a:p>
            <a:pPr lvl="2"/>
            <a:r>
              <a:rPr lang="en-US" altLang="zh-CN" dirty="0" smtClean="0"/>
              <a:t>Scale # predicted output categories</a:t>
            </a:r>
          </a:p>
          <a:p>
            <a:pPr lvl="2"/>
            <a:r>
              <a:rPr lang="en-US" altLang="zh-CN" dirty="0" smtClean="0"/>
              <a:t>One-to-many mappings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Condition based on:</a:t>
            </a:r>
          </a:p>
          <a:p>
            <a:pPr lvl="1"/>
            <a:r>
              <a:rPr lang="en-US" dirty="0" smtClean="0"/>
              <a:t>class labels</a:t>
            </a:r>
          </a:p>
          <a:p>
            <a:pPr lvl="1"/>
            <a:r>
              <a:rPr lang="en-US" dirty="0" smtClean="0"/>
              <a:t>some part of data for </a:t>
            </a:r>
            <a:r>
              <a:rPr lang="en-US" dirty="0" err="1" smtClean="0"/>
              <a:t>inpainting</a:t>
            </a:r>
            <a:endParaRPr lang="en-US" dirty="0"/>
          </a:p>
          <a:p>
            <a:pPr lvl="1"/>
            <a:r>
              <a:rPr lang="en-US" dirty="0" smtClean="0"/>
              <a:t>even data from different modality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o</a:t>
            </a:r>
            <a:r>
              <a:rPr lang="en-US" dirty="0" smtClean="0"/>
              <a:t>ne to many mapping is instantiated as a conditional predictive distribution.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8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generative adversarial networks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8" r="435" b="23386"/>
          <a:stretch/>
        </p:blipFill>
        <p:spPr>
          <a:xfrm>
            <a:off x="996950" y="6204596"/>
            <a:ext cx="10179050" cy="653404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9" b="4720"/>
          <a:stretch/>
        </p:blipFill>
        <p:spPr>
          <a:xfrm>
            <a:off x="7273218" y="2229790"/>
            <a:ext cx="4402921" cy="3435703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" r="1899"/>
          <a:stretch/>
        </p:blipFill>
        <p:spPr>
          <a:xfrm>
            <a:off x="384110" y="1986449"/>
            <a:ext cx="6669003" cy="33459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6200" y="5558265"/>
            <a:ext cx="4276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Prior input noise x and additional info </a:t>
            </a:r>
            <a:r>
              <a:rPr lang="en-US" altLang="zh-CN" i="1" dirty="0" smtClean="0"/>
              <a:t>y </a:t>
            </a:r>
            <a:r>
              <a:rPr lang="en-US" altLang="zh-CN" dirty="0" smtClean="0"/>
              <a:t>are </a:t>
            </a:r>
          </a:p>
          <a:p>
            <a:r>
              <a:rPr lang="en-US" altLang="zh-CN" dirty="0" smtClean="0"/>
              <a:t>combined in joint hidden representation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24798" y="1637073"/>
            <a:ext cx="309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x</a:t>
            </a:r>
            <a:r>
              <a:rPr lang="en-US" altLang="zh-CN" dirty="0" smtClean="0"/>
              <a:t> </a:t>
            </a:r>
            <a:r>
              <a:rPr lang="en-US" altLang="zh-CN" smtClean="0"/>
              <a:t>and </a:t>
            </a:r>
            <a:r>
              <a:rPr lang="en-US" altLang="zh-CN" i="1" smtClean="0"/>
              <a:t>y </a:t>
            </a:r>
            <a:r>
              <a:rPr lang="en-US" altLang="zh-CN" dirty="0" smtClean="0"/>
              <a:t>are presented as inputs</a:t>
            </a:r>
          </a:p>
          <a:p>
            <a:r>
              <a:rPr lang="en-US" altLang="zh-CN" dirty="0" smtClean="0"/>
              <a:t> to a discriminative function </a:t>
            </a:r>
          </a:p>
        </p:txBody>
      </p:sp>
    </p:spTree>
    <p:extLst>
      <p:ext uri="{BB962C8B-B14F-4D97-AF65-F5344CB8AC3E}">
        <p14:creationId xmlns:p14="http://schemas.microsoft.com/office/powerpoint/2010/main" val="686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1 </a:t>
            </a:r>
            <a:r>
              <a:rPr lang="mr-IN" dirty="0" smtClean="0"/>
              <a:t>–</a:t>
            </a:r>
            <a:r>
              <a:rPr lang="en-US" dirty="0" smtClean="0"/>
              <a:t> Generate MNIST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MNIST images conditioned on their class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8263"/>
            <a:ext cx="6000061" cy="340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7787" y="6067426"/>
            <a:ext cx="433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row is conditioned on one label </a:t>
            </a:r>
          </a:p>
          <a:p>
            <a:r>
              <a:rPr lang="en-US" dirty="0" smtClean="0"/>
              <a:t>Each </a:t>
            </a:r>
            <a:r>
              <a:rPr lang="en-US" dirty="0"/>
              <a:t>column is a different generated </a:t>
            </a:r>
            <a:r>
              <a:rPr lang="en-US" dirty="0" smtClean="0"/>
              <a:t>sample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2975372"/>
            <a:ext cx="3937000" cy="1587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1709" y="4562872"/>
            <a:ext cx="4855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Parzen</a:t>
            </a:r>
            <a:r>
              <a:rPr lang="en-US" dirty="0"/>
              <a:t> </a:t>
            </a:r>
            <a:r>
              <a:rPr lang="en-US" dirty="0" smtClean="0"/>
              <a:t>window-based (kernel density estimation) </a:t>
            </a:r>
          </a:p>
          <a:p>
            <a:r>
              <a:rPr lang="en-US" dirty="0" smtClean="0"/>
              <a:t>log-likelihood estimates </a:t>
            </a:r>
            <a:r>
              <a:rPr lang="en-US" dirty="0"/>
              <a:t>for </a:t>
            </a:r>
            <a:r>
              <a:rPr lang="en-US" dirty="0" smtClean="0"/>
              <a:t>MNIST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Higher is better</a:t>
            </a:r>
          </a:p>
          <a:p>
            <a:pPr marL="285750" indent="-285750">
              <a:buFont typeface="Symbol" charset="2"/>
              <a:buChar char="Þ"/>
            </a:pPr>
            <a:r>
              <a:rPr lang="en-US" dirty="0" smtClean="0"/>
              <a:t>Not ideal, worse than unconditional GAN</a:t>
            </a:r>
          </a:p>
          <a:p>
            <a:pPr marL="285750" indent="-285750">
              <a:buFont typeface="Symbol" charset="2"/>
              <a:buChar char="Þ"/>
            </a:pPr>
            <a:r>
              <a:rPr lang="en-US" dirty="0"/>
              <a:t>Needs further exploration of </a:t>
            </a:r>
            <a:r>
              <a:rPr lang="en-US" dirty="0" smtClean="0"/>
              <a:t>hyper-parameter </a:t>
            </a:r>
          </a:p>
          <a:p>
            <a:pPr lvl="1"/>
            <a:r>
              <a:rPr lang="en-US" dirty="0" smtClean="0"/>
              <a:t>space </a:t>
            </a:r>
            <a:r>
              <a:rPr lang="en-US" dirty="0"/>
              <a:t>and architecture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13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2 - Automated </a:t>
            </a:r>
            <a:r>
              <a:rPr lang="en-US" dirty="0"/>
              <a:t>tagging of 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G</a:t>
            </a:r>
            <a:r>
              <a:rPr lang="en-US" dirty="0" smtClean="0"/>
              <a:t>enerate </a:t>
            </a:r>
            <a:r>
              <a:rPr lang="en-US" dirty="0"/>
              <a:t>a (possibly multi-modal) distribution of tag-vectors conditional on image </a:t>
            </a:r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/>
              <a:t>Image features: pre-train a convolutional </a:t>
            </a:r>
            <a:r>
              <a:rPr lang="en-US" dirty="0" smtClean="0"/>
              <a:t>model</a:t>
            </a:r>
          </a:p>
          <a:p>
            <a:pPr lvl="1"/>
            <a:r>
              <a:rPr lang="en-US" dirty="0"/>
              <a:t>World representation: </a:t>
            </a:r>
            <a:r>
              <a:rPr lang="en-US" dirty="0" smtClean="0"/>
              <a:t>train </a:t>
            </a:r>
            <a:r>
              <a:rPr lang="en-US" dirty="0"/>
              <a:t>a skip-gram model </a:t>
            </a:r>
            <a:r>
              <a:rPr lang="en-US" dirty="0" smtClean="0"/>
              <a:t>using a </a:t>
            </a:r>
            <a:r>
              <a:rPr lang="en-US" dirty="0"/>
              <a:t>corpus of </a:t>
            </a:r>
            <a:r>
              <a:rPr lang="en-US" dirty="0" smtClean="0"/>
              <a:t>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8" b="51718"/>
          <a:stretch/>
        </p:blipFill>
        <p:spPr>
          <a:xfrm>
            <a:off x="101600" y="3468433"/>
            <a:ext cx="5843883" cy="2779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6"/>
          <a:stretch/>
        </p:blipFill>
        <p:spPr>
          <a:xfrm>
            <a:off x="5920083" y="3768471"/>
            <a:ext cx="6119517" cy="295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8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2: To Improve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Images with multiple tags were repeated inside the training set once for each associated tag </a:t>
            </a:r>
            <a:r>
              <a:rPr lang="en-US" dirty="0" smtClean="0"/>
              <a:t>=&gt;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        use </a:t>
            </a:r>
            <a:r>
              <a:rPr lang="en-US" dirty="0"/>
              <a:t>multiple tags at the same </a:t>
            </a:r>
            <a:r>
              <a:rPr lang="en-US" dirty="0" smtClean="0"/>
              <a:t>time </a:t>
            </a: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 smtClean="0"/>
              <a:t>		        effectively </a:t>
            </a:r>
            <a:r>
              <a:rPr lang="en-US" dirty="0"/>
              <a:t>posing generative problem as one of ‘set generation</a:t>
            </a:r>
            <a:r>
              <a:rPr lang="en-US" dirty="0" smtClean="0"/>
              <a:t>’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Construct </a:t>
            </a:r>
            <a:r>
              <a:rPr lang="en-US" dirty="0"/>
              <a:t>a joint training scheme to learn the language model; learn a language model for suited for the specific task</a:t>
            </a:r>
          </a:p>
        </p:txBody>
      </p:sp>
    </p:spTree>
    <p:extLst>
      <p:ext uri="{BB962C8B-B14F-4D97-AF65-F5344CB8AC3E}">
        <p14:creationId xmlns:p14="http://schemas.microsoft.com/office/powerpoint/2010/main" val="42850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1106</Words>
  <Application>Microsoft Macintosh PowerPoint</Application>
  <PresentationFormat>Widescreen</PresentationFormat>
  <Paragraphs>201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DengXian</vt:lpstr>
      <vt:lpstr>Mangal</vt:lpstr>
      <vt:lpstr>Symbol</vt:lpstr>
      <vt:lpstr>Arial</vt:lpstr>
      <vt:lpstr>Office Theme</vt:lpstr>
      <vt:lpstr>09/24 Paper Presentation  </vt:lpstr>
      <vt:lpstr>Conditional Generative Adversarial Nets    Mehdi Mirza  mirzamom@iro.umontreal.ca  Simon Osindero  osindero@yahoo-inc.com</vt:lpstr>
      <vt:lpstr>Generative adversarial networks</vt:lpstr>
      <vt:lpstr>Generative adversarial networks</vt:lpstr>
      <vt:lpstr>Conditional generative adversarial networks</vt:lpstr>
      <vt:lpstr>Conditional generative adversarial networks</vt:lpstr>
      <vt:lpstr>Application 1 – Generate MNIST images </vt:lpstr>
      <vt:lpstr>Application 2 - Automated tagging of images </vt:lpstr>
      <vt:lpstr>Application 2: To Improve</vt:lpstr>
      <vt:lpstr>Video-to-Video synthesis paper presentation  Ting-Chun Wang1 , Ming-Yu Liu1 , Jun-Yan Zhu2 , Guilin Liu1 , Andrew Tao1 , Jan Kautz1 , Bryan Catanzaro1 1NVIDIA, 2MIT CSAIL  {tingchunw,mingyul,guilinl,atao,jkautz,bcatanzaro}@nvidia.com,  junyanz@mit.edu</vt:lpstr>
      <vt:lpstr>Introduction</vt:lpstr>
      <vt:lpstr>Baselines</vt:lpstr>
      <vt:lpstr>PowerPoint Presentation</vt:lpstr>
      <vt:lpstr>Techniques</vt:lpstr>
      <vt:lpstr>Sequential generator</vt:lpstr>
      <vt:lpstr>Feed-forward network F</vt:lpstr>
      <vt:lpstr>PowerPoint Presentation</vt:lpstr>
      <vt:lpstr>Conditional discriminator</vt:lpstr>
      <vt:lpstr>Learning objective function</vt:lpstr>
      <vt:lpstr>Foreground-background prior</vt:lpstr>
      <vt:lpstr>Results</vt:lpstr>
      <vt:lpstr>Future work</vt:lpstr>
      <vt:lpstr>Thank you!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Video-to-Video synthesis paper presentation</dc:title>
  <dc:creator>Tang, Zhenyi</dc:creator>
  <cp:lastModifiedBy>Tang, Zhenyi</cp:lastModifiedBy>
  <cp:revision>57</cp:revision>
  <dcterms:created xsi:type="dcterms:W3CDTF">2019-09-15T22:03:35Z</dcterms:created>
  <dcterms:modified xsi:type="dcterms:W3CDTF">2019-10-03T20:39:52Z</dcterms:modified>
</cp:coreProperties>
</file>